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4"/>
  </p:sldMasterIdLst>
  <p:notesMasterIdLst>
    <p:notesMasterId r:id="rId15"/>
  </p:notesMasterIdLst>
  <p:sldIdLst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custDataLst>
    <p:tags r:id="rId16"/>
  </p:custDataLst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Tekijä" initials="K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181A49-EB49-7D4F-DD96-0A5102823F44}" v="3" dt="2024-03-11T05:48:57.358"/>
    <p1510:client id="{39D809FD-EE62-538E-1A7A-B5D61B846823}" v="15" dt="2024-03-11T06:55:24.5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1" autoAdjust="0"/>
    <p:restoredTop sz="96224" autoAdjust="0"/>
  </p:normalViewPr>
  <p:slideViewPr>
    <p:cSldViewPr>
      <p:cViewPr varScale="1">
        <p:scale>
          <a:sx n="88" d="100"/>
          <a:sy n="88" d="100"/>
        </p:scale>
        <p:origin x="120" y="4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60196-5127-45DE-8D68-0FD73DBFF542}" type="datetimeFigureOut">
              <a:rPr lang="fi-FI" smtClean="0"/>
              <a:t>11.3.2024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DCE26-A6A5-404B-BE57-57D9F35F1DF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59094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>
            <a:extLst>
              <a:ext uri="{FF2B5EF4-FFF2-40B4-BE49-F238E27FC236}">
                <a16:creationId xmlns:a16="http://schemas.microsoft.com/office/drawing/2014/main" id="{9C117ACD-DB48-469D-B3A5-3D8882FD2EBA}"/>
              </a:ext>
            </a:extLst>
          </p:cNvPr>
          <p:cNvSpPr/>
          <p:nvPr/>
        </p:nvSpPr>
        <p:spPr bwMode="white">
          <a:xfrm>
            <a:off x="1" y="1"/>
            <a:ext cx="12191999" cy="5854356"/>
          </a:xfrm>
          <a:prstGeom prst="rect">
            <a:avLst/>
          </a:prstGeom>
          <a:solidFill>
            <a:srgbClr val="035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FI" sz="266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8B2878A9-06AD-4811-B821-8DC94694F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8000" y="648000"/>
            <a:ext cx="7452000" cy="2520000"/>
          </a:xfrm>
        </p:spPr>
        <p:txBody>
          <a:bodyPr anchor="t">
            <a:noAutofit/>
          </a:bodyPr>
          <a:lstStyle>
            <a:lvl1pPr algn="l">
              <a:defRPr sz="51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br>
              <a:rPr lang="fi-FI"/>
            </a:br>
            <a:r>
              <a:rPr lang="fi-FI"/>
              <a:t>kolmas rivi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758AB152-6134-4ECF-B98C-A3B847F87E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3726000"/>
            <a:ext cx="7452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3058B3E6-66CA-4E3D-8B75-C9C94F04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1.1.2024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F072CC3-34DB-4A9B-B2A8-A80DC8D2C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Esittäjän nimi   |   Eläketurvakeskus   |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2455EC8-A487-4296-8764-0DC6EAA0C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Picture 3" descr="A picture containing clock&#10;&#10;Description automatically generated">
            <a:extLst>
              <a:ext uri="{FF2B5EF4-FFF2-40B4-BE49-F238E27FC236}">
                <a16:creationId xmlns:a16="http://schemas.microsoft.com/office/drawing/2014/main" id="{72916907-F6A6-4BA7-A4F3-FDE9736405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0"/>
            <a:ext cx="2743200" cy="6858000"/>
          </a:xfrm>
          <a:prstGeom prst="rect">
            <a:avLst/>
          </a:prstGeom>
        </p:spPr>
      </p:pic>
      <p:pic>
        <p:nvPicPr>
          <p:cNvPr id="9" name="Picture 6" descr="Eläketurvakeskuksen logo">
            <a:extLst>
              <a:ext uri="{FF2B5EF4-FFF2-40B4-BE49-F238E27FC236}">
                <a16:creationId xmlns:a16="http://schemas.microsoft.com/office/drawing/2014/main" id="{FE214215-B18D-4095-939D-D842271152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918000" y="6093071"/>
            <a:ext cx="2762388" cy="46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800607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alko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60947D24-850B-43C5-B5BE-8D85027321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1.1.2024</a:t>
            </a:r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D2C258F1-CFA0-4A2D-AA8A-E76D9FC29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Esittäjän nimi   |   Eläketurvakeskus   |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ED2C7633-EC37-4F00-8D6E-ADED1F93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noFill/>
              </a:defRPr>
            </a:lvl1pPr>
          </a:lstStyle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3886956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Salintäyttö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60947D24-850B-43C5-B5BE-8D8502732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1.1.2024</a:t>
            </a:r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D2C258F1-CFA0-4A2D-AA8A-E76D9FC29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Esittäjän nimi   |   Eläketurvakeskus   |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ED2C7633-EC37-4F00-8D6E-ADED1F93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  <p:pic>
        <p:nvPicPr>
          <p:cNvPr id="7" name="Kuva 6" descr="Eläketurvakeskuksen logo">
            <a:extLst>
              <a:ext uri="{FF2B5EF4-FFF2-40B4-BE49-F238E27FC236}">
                <a16:creationId xmlns:a16="http://schemas.microsoft.com/office/drawing/2014/main" id="{4302C429-4B23-4E4D-960C-8ADDE5890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608955" y="2579273"/>
            <a:ext cx="8974090" cy="142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24281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65DC22B-6DFD-4B9A-AAB2-0C4DD637F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D5FB8CB-E308-4676-808C-B38AC7055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1373424-4C49-4C80-A574-66E6C638B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1.1.2024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DFB2587F-8248-4941-92F2-C2EBD6975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Esittäjän nimi   |   Eläketurvakeskus   |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88AC32D-6F25-49DF-9157-20C026751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8413073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>
            <a:extLst>
              <a:ext uri="{FF2B5EF4-FFF2-40B4-BE49-F238E27FC236}">
                <a16:creationId xmlns:a16="http://schemas.microsoft.com/office/drawing/2014/main" id="{F0F42AE7-1B54-4615-87CC-3B1105EAA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AAB04214-152C-4822-8FF7-32ACF9682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00000"/>
            <a:ext cx="4680000" cy="4356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9B655070-F452-4BFF-B5E6-3919D24277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88000" y="1800000"/>
            <a:ext cx="4680000" cy="4356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C2492A5E-EFE7-4124-B3FD-6299C55E4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1.1.2024</a:t>
            </a:r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13A98128-BF65-4964-A43F-7D9934C3B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Esittäjän nimi   |   Eläketurvakeskus   |</a:t>
            </a:r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CF344E38-90BB-4B68-AE64-6AA1614F4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1148116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>
            <a:extLst>
              <a:ext uri="{FF2B5EF4-FFF2-40B4-BE49-F238E27FC236}">
                <a16:creationId xmlns:a16="http://schemas.microsoft.com/office/drawing/2014/main" id="{9C117ACD-DB48-469D-B3A5-3D8882FD2EBA}"/>
              </a:ext>
            </a:extLst>
          </p:cNvPr>
          <p:cNvSpPr/>
          <p:nvPr/>
        </p:nvSpPr>
        <p:spPr bwMode="white">
          <a:xfrm>
            <a:off x="1" y="1"/>
            <a:ext cx="12191999" cy="5854356"/>
          </a:xfrm>
          <a:prstGeom prst="rect">
            <a:avLst/>
          </a:prstGeom>
          <a:solidFill>
            <a:srgbClr val="035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FI" sz="266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8B2878A9-06AD-4811-B821-8DC94694F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01888" y="2880000"/>
            <a:ext cx="7452000" cy="2520000"/>
          </a:xfrm>
        </p:spPr>
        <p:txBody>
          <a:bodyPr anchor="t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br>
              <a:rPr lang="fi-FI"/>
            </a:br>
            <a:r>
              <a:rPr lang="fi-FI"/>
              <a:t>kolmas rivi</a:t>
            </a:r>
          </a:p>
        </p:txBody>
      </p:sp>
      <p:sp>
        <p:nvSpPr>
          <p:cNvPr id="8" name="Tekstin paikkamerkki 7">
            <a:extLst>
              <a:ext uri="{FF2B5EF4-FFF2-40B4-BE49-F238E27FC236}">
                <a16:creationId xmlns:a16="http://schemas.microsoft.com/office/drawing/2014/main" id="{5A87F165-4A60-4FA4-B6E7-3DA90B9B57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27927" y="729000"/>
            <a:ext cx="2800057" cy="2340000"/>
          </a:xfr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20000">
                <a:solidFill>
                  <a:srgbClr val="02B7FA"/>
                </a:solidFill>
              </a:defRPr>
            </a:lvl1pPr>
            <a:lvl2pPr>
              <a:defRPr>
                <a:solidFill>
                  <a:srgbClr val="02B7FA"/>
                </a:solidFill>
              </a:defRPr>
            </a:lvl2pPr>
            <a:lvl3pPr>
              <a:defRPr>
                <a:solidFill>
                  <a:srgbClr val="02B7FA"/>
                </a:solidFill>
              </a:defRPr>
            </a:lvl3pPr>
            <a:lvl4pPr>
              <a:defRPr>
                <a:solidFill>
                  <a:srgbClr val="02B7FA"/>
                </a:solidFill>
              </a:defRPr>
            </a:lvl4pPr>
            <a:lvl5pPr>
              <a:defRPr>
                <a:solidFill>
                  <a:srgbClr val="02B7FA"/>
                </a:solidFill>
              </a:defRPr>
            </a:lvl5pPr>
          </a:lstStyle>
          <a:p>
            <a:pPr lvl="0"/>
            <a:r>
              <a:rPr lang="fi-FI"/>
              <a:t>1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3058B3E6-66CA-4E3D-8B75-C9C94F04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1.1.2024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F072CC3-34DB-4A9B-B2A8-A80DC8D2C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Esittäjän nimi   |   Eläketurvakeskus   |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2455EC8-A487-4296-8764-0DC6EAA0C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2F9D6407-38A2-412E-9FDD-229851FEA85E}"/>
              </a:ext>
            </a:extLst>
          </p:cNvPr>
          <p:cNvSpPr/>
          <p:nvPr/>
        </p:nvSpPr>
        <p:spPr>
          <a:xfrm>
            <a:off x="9449182" y="0"/>
            <a:ext cx="2743200" cy="6858000"/>
          </a:xfrm>
          <a:prstGeom prst="rect">
            <a:avLst/>
          </a:prstGeom>
          <a:solidFill>
            <a:srgbClr val="02B7FA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66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2" name="Straight Connector 7">
            <a:extLst>
              <a:ext uri="{FF2B5EF4-FFF2-40B4-BE49-F238E27FC236}">
                <a16:creationId xmlns:a16="http://schemas.microsoft.com/office/drawing/2014/main" id="{CDE6C3BF-87D3-4CF5-B8CB-E4E0AD63780B}"/>
              </a:ext>
            </a:extLst>
          </p:cNvPr>
          <p:cNvCxnSpPr/>
          <p:nvPr/>
        </p:nvCxnSpPr>
        <p:spPr>
          <a:xfrm>
            <a:off x="1834293" y="2669060"/>
            <a:ext cx="2793691" cy="0"/>
          </a:xfrm>
          <a:prstGeom prst="line">
            <a:avLst/>
          </a:prstGeom>
          <a:ln w="53975">
            <a:solidFill>
              <a:srgbClr val="02B7F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9" descr="Eläketurvakeskuksen logo">
            <a:extLst>
              <a:ext uri="{FF2B5EF4-FFF2-40B4-BE49-F238E27FC236}">
                <a16:creationId xmlns:a16="http://schemas.microsoft.com/office/drawing/2014/main" id="{CA666818-1CF3-4C80-994B-51E863A63B7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903259" y="6484048"/>
            <a:ext cx="258413" cy="25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329878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san ylätunnis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>
            <a:extLst>
              <a:ext uri="{FF2B5EF4-FFF2-40B4-BE49-F238E27FC236}">
                <a16:creationId xmlns:a16="http://schemas.microsoft.com/office/drawing/2014/main" id="{9C117ACD-DB48-469D-B3A5-3D8882FD2EBA}"/>
              </a:ext>
            </a:extLst>
          </p:cNvPr>
          <p:cNvSpPr/>
          <p:nvPr/>
        </p:nvSpPr>
        <p:spPr bwMode="white">
          <a:xfrm>
            <a:off x="1" y="1"/>
            <a:ext cx="12191999" cy="5854356"/>
          </a:xfrm>
          <a:prstGeom prst="rect">
            <a:avLst/>
          </a:prstGeom>
          <a:solidFill>
            <a:srgbClr val="035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FI" sz="266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8B2878A9-06AD-4811-B821-8DC94694F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01888" y="2880000"/>
            <a:ext cx="7452000" cy="2520000"/>
          </a:xfrm>
        </p:spPr>
        <p:txBody>
          <a:bodyPr anchor="t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br>
              <a:rPr lang="fi-FI"/>
            </a:br>
            <a:r>
              <a:rPr lang="fi-FI"/>
              <a:t>kolmas rivi</a:t>
            </a:r>
          </a:p>
        </p:txBody>
      </p:sp>
      <p:sp>
        <p:nvSpPr>
          <p:cNvPr id="11" name="Kuvan paikkamerkki 7">
            <a:extLst>
              <a:ext uri="{FF2B5EF4-FFF2-40B4-BE49-F238E27FC236}">
                <a16:creationId xmlns:a16="http://schemas.microsoft.com/office/drawing/2014/main" id="{D768870C-60F1-4837-9381-D55FCC60A8D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800000" y="813600"/>
            <a:ext cx="1663200" cy="1663200"/>
          </a:xfrm>
        </p:spPr>
        <p:txBody>
          <a:bodyPr/>
          <a:lstStyle>
            <a:lvl1pPr marL="0" indent="0">
              <a:spcAft>
                <a:spcPct val="0"/>
              </a:spcAft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fi-FI"/>
              <a:t>Napsauta </a:t>
            </a:r>
            <a:br>
              <a:rPr lang="fi-FI"/>
            </a:br>
            <a:r>
              <a:rPr lang="fi-FI"/>
              <a:t>Lisää &gt; Kuvakkeet</a:t>
            </a:r>
            <a:br>
              <a:rPr lang="fi-FI"/>
            </a:br>
            <a:r>
              <a:rPr lang="fi-FI"/>
              <a:t>Muuta täyttöväri Muodon muotoilu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3058B3E6-66CA-4E3D-8B75-C9C94F04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1.1.2024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F072CC3-34DB-4A9B-B2A8-A80DC8D2C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Esittäjän nimi   |   Eläketurvakeskus   |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2455EC8-A487-4296-8764-0DC6EAA0C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  <p:cxnSp>
        <p:nvCxnSpPr>
          <p:cNvPr id="12" name="Straight Connector 7">
            <a:extLst>
              <a:ext uri="{FF2B5EF4-FFF2-40B4-BE49-F238E27FC236}">
                <a16:creationId xmlns:a16="http://schemas.microsoft.com/office/drawing/2014/main" id="{CDE6C3BF-87D3-4CF5-B8CB-E4E0AD63780B}"/>
              </a:ext>
            </a:extLst>
          </p:cNvPr>
          <p:cNvCxnSpPr/>
          <p:nvPr/>
        </p:nvCxnSpPr>
        <p:spPr>
          <a:xfrm>
            <a:off x="1834293" y="2669060"/>
            <a:ext cx="2793691" cy="0"/>
          </a:xfrm>
          <a:prstGeom prst="line">
            <a:avLst/>
          </a:prstGeom>
          <a:ln w="53975">
            <a:solidFill>
              <a:srgbClr val="02B7F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1">
            <a:extLst>
              <a:ext uri="{FF2B5EF4-FFF2-40B4-BE49-F238E27FC236}">
                <a16:creationId xmlns:a16="http://schemas.microsoft.com/office/drawing/2014/main" id="{AF23F68D-027B-4C02-9804-C672AB9C379C}"/>
              </a:ext>
            </a:extLst>
          </p:cNvPr>
          <p:cNvSpPr/>
          <p:nvPr/>
        </p:nvSpPr>
        <p:spPr>
          <a:xfrm>
            <a:off x="9450000" y="0"/>
            <a:ext cx="2743200" cy="6858000"/>
          </a:xfrm>
          <a:prstGeom prst="rect">
            <a:avLst/>
          </a:prstGeom>
          <a:solidFill>
            <a:srgbClr val="02B7FA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66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Kuva 9" descr="Eläketurvakeskuksen logo">
            <a:extLst>
              <a:ext uri="{FF2B5EF4-FFF2-40B4-BE49-F238E27FC236}">
                <a16:creationId xmlns:a16="http://schemas.microsoft.com/office/drawing/2014/main" id="{6DB0D98C-733A-4140-AEAD-305D7474C8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903259" y="6484048"/>
            <a:ext cx="258413" cy="25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932055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san ylätunnis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>
            <a:extLst>
              <a:ext uri="{FF2B5EF4-FFF2-40B4-BE49-F238E27FC236}">
                <a16:creationId xmlns:a16="http://schemas.microsoft.com/office/drawing/2014/main" id="{9C117ACD-DB48-469D-B3A5-3D8882FD2EBA}"/>
              </a:ext>
            </a:extLst>
          </p:cNvPr>
          <p:cNvSpPr/>
          <p:nvPr/>
        </p:nvSpPr>
        <p:spPr bwMode="white">
          <a:xfrm>
            <a:off x="1" y="1"/>
            <a:ext cx="12191999" cy="5854356"/>
          </a:xfrm>
          <a:prstGeom prst="rect">
            <a:avLst/>
          </a:prstGeom>
          <a:solidFill>
            <a:srgbClr val="035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FI" sz="266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8B2878A9-06AD-4811-B821-8DC94694F36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01888" y="2880000"/>
            <a:ext cx="7452000" cy="2520000"/>
          </a:xfrm>
        </p:spPr>
        <p:txBody>
          <a:bodyPr anchor="t"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  <a:br>
              <a:rPr lang="fi-FI"/>
            </a:br>
            <a:r>
              <a:rPr lang="fi-FI"/>
              <a:t>kolmas rivi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3058B3E6-66CA-4E3D-8B75-C9C94F04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1.1.2024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F072CC3-34DB-4A9B-B2A8-A80DC8D2C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/>
              <a:t>Esittäjän nimi   |   Eläketurvakeskus   |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2455EC8-A487-4296-8764-0DC6EAA0C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2F9D6407-38A2-412E-9FDD-229851FEA85E}"/>
              </a:ext>
            </a:extLst>
          </p:cNvPr>
          <p:cNvSpPr/>
          <p:nvPr/>
        </p:nvSpPr>
        <p:spPr>
          <a:xfrm>
            <a:off x="9450000" y="0"/>
            <a:ext cx="2743200" cy="6858000"/>
          </a:xfrm>
          <a:prstGeom prst="rect">
            <a:avLst/>
          </a:prstGeom>
          <a:solidFill>
            <a:srgbClr val="02B7FA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sz="2667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2" name="Straight Connector 7">
            <a:extLst>
              <a:ext uri="{FF2B5EF4-FFF2-40B4-BE49-F238E27FC236}">
                <a16:creationId xmlns:a16="http://schemas.microsoft.com/office/drawing/2014/main" id="{CDE6C3BF-87D3-4CF5-B8CB-E4E0AD63780B}"/>
              </a:ext>
            </a:extLst>
          </p:cNvPr>
          <p:cNvCxnSpPr/>
          <p:nvPr/>
        </p:nvCxnSpPr>
        <p:spPr>
          <a:xfrm>
            <a:off x="1834293" y="2669060"/>
            <a:ext cx="2793691" cy="0"/>
          </a:xfrm>
          <a:prstGeom prst="line">
            <a:avLst/>
          </a:prstGeom>
          <a:ln w="53975">
            <a:solidFill>
              <a:srgbClr val="02B7F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9" descr="Eläketurvakeskuksen logo">
            <a:extLst>
              <a:ext uri="{FF2B5EF4-FFF2-40B4-BE49-F238E27FC236}">
                <a16:creationId xmlns:a16="http://schemas.microsoft.com/office/drawing/2014/main" id="{083C6EFE-AD9F-4C6D-A8ED-471EB94A685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1903259" y="6484048"/>
            <a:ext cx="258413" cy="25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93503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tsikko 9">
            <a:extLst>
              <a:ext uri="{FF2B5EF4-FFF2-40B4-BE49-F238E27FC236}">
                <a16:creationId xmlns:a16="http://schemas.microsoft.com/office/drawing/2014/main" id="{F21763E8-780D-4E17-ADF0-EB164C911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FC912101-3E06-4CDE-BE73-7A1773E73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468000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>
                <a:solidFill>
                  <a:srgbClr val="0356B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E335A4CF-35D1-423B-9B70-4E10DE27FD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4680000" cy="365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35D40127-4909-4379-875B-DD6E19DABF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688000" y="1681163"/>
            <a:ext cx="468000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>
                <a:solidFill>
                  <a:srgbClr val="0356B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736FDEC8-C7CA-4CE8-A0E4-E969AD6C48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688000" y="2505075"/>
            <a:ext cx="4680000" cy="365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21251AC8-D15F-4DDB-8372-255EB67F9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1.1.2024</a:t>
            </a:r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A223E51B-98B7-4B9C-8D3B-19D185CB5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Esittäjän nimi   |   Eläketurvakeskus   |</a:t>
            </a:r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DAEF83FF-1417-4F84-ADAF-628D62D6D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2100934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5">
            <a:extLst>
              <a:ext uri="{FF2B5EF4-FFF2-40B4-BE49-F238E27FC236}">
                <a16:creationId xmlns:a16="http://schemas.microsoft.com/office/drawing/2014/main" id="{DFFDB868-DDE1-4BDC-952B-62A7D2E3A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C71E33E2-0206-415F-A599-AB0A18C78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1.1.2024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232BA7F6-4067-473E-B7BC-A05EEFAF4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Esittäjän nimi   |   Eläketurvakeskus   |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DFE03C28-A618-43E4-A36E-C7D2F181B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5505674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60947D24-850B-43C5-B5BE-8D8502732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1.1.2024</a:t>
            </a:r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D2C258F1-CFA0-4A2D-AA8A-E76D9FC29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Esittäjän nimi   |   Eläketurvakeskus   |</a:t>
            </a:r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ED2C7633-EC37-4F00-8D6E-ADED1F93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308185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BA143BE1-8661-4D45-AECE-D0B127855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000" y="359999"/>
            <a:ext cx="9540000" cy="1332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AC890FB5-6E08-44F5-97D1-2A59DD95D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8000" y="1800000"/>
            <a:ext cx="9540000" cy="435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  <a:p>
            <a:pPr lvl="5"/>
            <a:r>
              <a:rPr lang="fi-FI"/>
              <a:t>6</a:t>
            </a:r>
          </a:p>
          <a:p>
            <a:pPr lvl="6"/>
            <a:r>
              <a:rPr lang="fi-FI"/>
              <a:t>7</a:t>
            </a:r>
          </a:p>
          <a:p>
            <a:pPr lvl="7"/>
            <a:r>
              <a:rPr lang="fi-FI"/>
              <a:t>8</a:t>
            </a:r>
          </a:p>
          <a:p>
            <a:pPr lvl="8"/>
            <a:r>
              <a:rPr lang="fi-FI"/>
              <a:t>9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F7246B17-BEA2-4059-BDD8-8F3EAA0BBC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5505" y="6443902"/>
            <a:ext cx="876143" cy="3240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300">
                <a:solidFill>
                  <a:srgbClr val="0356B5"/>
                </a:solidFill>
              </a:defRPr>
            </a:lvl1pPr>
          </a:lstStyle>
          <a:p>
            <a:r>
              <a:rPr lang="fi-FI"/>
              <a:t>1.1.2024</a:t>
            </a: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E72E9CED-19E7-4F6D-85FB-CEC7B28FCC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49600" y="6443902"/>
            <a:ext cx="6046162" cy="324000"/>
          </a:xfrm>
          <a:prstGeom prst="rect">
            <a:avLst/>
          </a:prstGeom>
        </p:spPr>
        <p:txBody>
          <a:bodyPr vert="horz" lIns="36000" tIns="45720" rIns="72000" bIns="45720" rtlCol="0" anchor="ctr"/>
          <a:lstStyle>
            <a:lvl1pPr algn="r">
              <a:defRPr sz="1300">
                <a:solidFill>
                  <a:srgbClr val="0356B5"/>
                </a:solidFill>
              </a:defRPr>
            </a:lvl1pPr>
          </a:lstStyle>
          <a:p>
            <a:r>
              <a:rPr lang="fi-FI"/>
              <a:t>Esittäjän nimi   |   Eläketurvakeskus   |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B08F3D9-2AF6-4460-8917-ADEC3FCC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20957" y="6443902"/>
            <a:ext cx="403145" cy="32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rgbClr val="0356B5"/>
                </a:solidFill>
              </a:defRPr>
            </a:lvl1pPr>
          </a:lstStyle>
          <a:p>
            <a:fld id="{BE2D8D75-17F6-474C-8CC8-AD93DCE1F39D}" type="slidenum">
              <a:rPr lang="fi-FI" smtClean="0"/>
              <a:t>‹#›</a:t>
            </a:fld>
            <a:endParaRPr lang="fi-FI"/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839E96D7-C7DA-4AEC-BF21-A248ABEA5D56}"/>
              </a:ext>
            </a:extLst>
          </p:cNvPr>
          <p:cNvSpPr/>
          <p:nvPr/>
        </p:nvSpPr>
        <p:spPr>
          <a:xfrm flipH="1">
            <a:off x="11873949" y="0"/>
            <a:ext cx="318052" cy="6858000"/>
          </a:xfrm>
          <a:prstGeom prst="rect">
            <a:avLst/>
          </a:prstGeom>
          <a:solidFill>
            <a:srgbClr val="0356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FI" sz="2667">
              <a:solidFill>
                <a:srgbClr val="02B7F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Kuva 9" descr="Eläketurvakeskuksen logo">
            <a:extLst>
              <a:ext uri="{FF2B5EF4-FFF2-40B4-BE49-F238E27FC236}">
                <a16:creationId xmlns:a16="http://schemas.microsoft.com/office/drawing/2014/main" id="{EE2097D6-2B2D-4742-9264-D5F1B4DA9D69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1903259" y="6484048"/>
            <a:ext cx="258413" cy="258413"/>
          </a:xfrm>
          <a:prstGeom prst="rect">
            <a:avLst/>
          </a:prstGeom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072C6F10-C4C8-4EDF-AB16-1870D8610815}"/>
              </a:ext>
            </a:extLst>
          </p:cNvPr>
          <p:cNvSpPr txBox="1"/>
          <p:nvPr/>
        </p:nvSpPr>
        <p:spPr>
          <a:xfrm>
            <a:off x="11179885" y="6452008"/>
            <a:ext cx="261610" cy="324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300">
                <a:solidFill>
                  <a:srgbClr val="0356B5"/>
                </a:solidFill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407037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rgbClr val="0356B5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100000"/>
        </a:lnSpc>
        <a:spcBef>
          <a:spcPct val="0"/>
        </a:spcBef>
        <a:spcAft>
          <a:spcPts val="1200"/>
        </a:spcAft>
        <a:buClr>
          <a:srgbClr val="0356B5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288000" algn="l" defTabSz="914400" rtl="0" eaLnBrk="1" latinLnBrk="0" hangingPunct="1">
        <a:lnSpc>
          <a:spcPct val="100000"/>
        </a:lnSpc>
        <a:spcBef>
          <a:spcPct val="0"/>
        </a:spcBef>
        <a:spcAft>
          <a:spcPts val="600"/>
        </a:spcAft>
        <a:buClrTx/>
        <a:buFont typeface="Calibri" panose="020F050202020403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216000" algn="l" defTabSz="914400" rtl="0" eaLnBrk="1" latinLnBrk="0" hangingPunct="1">
        <a:lnSpc>
          <a:spcPct val="100000"/>
        </a:lnSpc>
        <a:spcBef>
          <a:spcPct val="0"/>
        </a:spcBef>
        <a:spcAft>
          <a:spcPts val="600"/>
        </a:spcAft>
        <a:buClrTx/>
        <a:buSzTx/>
        <a:buFont typeface="Calibri" panose="020F0502020204030204" pitchFamily="34" charset="0"/>
        <a:buChar char="◦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216000" algn="l" defTabSz="914400" rtl="0" eaLnBrk="1" latinLnBrk="0" hangingPunct="1">
        <a:lnSpc>
          <a:spcPct val="100000"/>
        </a:lnSpc>
        <a:spcBef>
          <a:spcPct val="0"/>
        </a:spcBef>
        <a:spcAft>
          <a:spcPts val="600"/>
        </a:spcAft>
        <a:buClr>
          <a:srgbClr val="0356B5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980000" indent="-288000" algn="l" defTabSz="914400" rtl="0" eaLnBrk="1" latinLnBrk="0" hangingPunct="1">
        <a:lnSpc>
          <a:spcPct val="100000"/>
        </a:lnSpc>
        <a:spcBef>
          <a:spcPct val="0"/>
        </a:spcBef>
        <a:spcAft>
          <a:spcPts val="600"/>
        </a:spcAft>
        <a:buClrTx/>
        <a:buFont typeface="Calibri" panose="020F050202020403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412000" indent="-216000" algn="l" defTabSz="914400" rtl="0" eaLnBrk="1" latinLnBrk="0" hangingPunct="1">
        <a:lnSpc>
          <a:spcPct val="100000"/>
        </a:lnSpc>
        <a:spcBef>
          <a:spcPct val="0"/>
        </a:spcBef>
        <a:spcAft>
          <a:spcPts val="600"/>
        </a:spcAft>
        <a:buClrTx/>
        <a:buFont typeface="Calibri" panose="020F0502020204030204" pitchFamily="34" charset="0"/>
        <a:buChar char="◦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2844000" indent="-216000" algn="l" defTabSz="914400" rtl="0" eaLnBrk="1" latinLnBrk="0" hangingPunct="1">
        <a:lnSpc>
          <a:spcPct val="100000"/>
        </a:lnSpc>
        <a:spcBef>
          <a:spcPct val="0"/>
        </a:spcBef>
        <a:spcAft>
          <a:spcPts val="600"/>
        </a:spcAft>
        <a:buClr>
          <a:srgbClr val="0356B5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312000" indent="-288000" algn="l" defTabSz="914400" rtl="0" eaLnBrk="1" latinLnBrk="0" hangingPunct="1">
        <a:lnSpc>
          <a:spcPct val="100000"/>
        </a:lnSpc>
        <a:spcBef>
          <a:spcPct val="0"/>
        </a:spcBef>
        <a:spcAft>
          <a:spcPts val="600"/>
        </a:spcAft>
        <a:buClrTx/>
        <a:buFont typeface="Calibri" panose="020F050202020403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3780000" indent="-216000" algn="l" defTabSz="914400" rtl="0" eaLnBrk="1" latinLnBrk="0" hangingPunct="1">
        <a:lnSpc>
          <a:spcPct val="100000"/>
        </a:lnSpc>
        <a:spcBef>
          <a:spcPct val="0"/>
        </a:spcBef>
        <a:spcAft>
          <a:spcPts val="600"/>
        </a:spcAft>
        <a:buClrTx/>
        <a:buFont typeface="Calibri" panose="020F0502020204030204" pitchFamily="34" charset="0"/>
        <a:buChar char="◦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515">
          <p15:clr>
            <a:srgbClr val="F26B43"/>
          </p15:clr>
        </p15:guide>
        <p15:guide id="3" pos="6534">
          <p15:clr>
            <a:srgbClr val="F26B43"/>
          </p15:clr>
        </p15:guide>
        <p15:guide id="4" orient="horz" pos="1129">
          <p15:clr>
            <a:srgbClr val="F26B43"/>
          </p15:clr>
        </p15:guide>
        <p15:guide id="5" orient="horz" pos="388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urn.fi/URN:NBN:fi-fe202402167597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1">
            <a:extLst>
              <a:ext uri="{FF2B5EF4-FFF2-40B4-BE49-F238E27FC236}">
                <a16:creationId xmlns:a16="http://schemas.microsoft.com/office/drawing/2014/main" id="{8157F695-7EDD-9999-0914-E8E30B8D9A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648000"/>
            <a:ext cx="7452000" cy="996001"/>
          </a:xfrm>
        </p:spPr>
        <p:txBody>
          <a:bodyPr/>
          <a:lstStyle/>
          <a:p>
            <a:r>
              <a:rPr lang="en-GB" sz="5100" b="1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Total pension 2024</a:t>
            </a:r>
            <a:br>
              <a:rPr sz="5100" dirty="0"/>
            </a:br>
            <a:br>
              <a:rPr sz="5100" dirty="0"/>
            </a:br>
            <a:br>
              <a:rPr sz="5100" dirty="0"/>
            </a:br>
            <a:endParaRPr lang="fi-FI" dirty="0">
              <a:cs typeface="Calibri"/>
            </a:endParaRPr>
          </a:p>
        </p:txBody>
      </p:sp>
      <p:sp>
        <p:nvSpPr>
          <p:cNvPr id="10" name="Alaotsikko 2">
            <a:extLst>
              <a:ext uri="{FF2B5EF4-FFF2-40B4-BE49-F238E27FC236}">
                <a16:creationId xmlns:a16="http://schemas.microsoft.com/office/drawing/2014/main" id="{D02AAEDD-79D2-1876-F810-A37276D5A0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4327" y="1859280"/>
            <a:ext cx="8512033" cy="3513936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spcAft>
                <a:spcPts val="1800"/>
              </a:spcAft>
            </a:pPr>
            <a:r>
              <a:rPr lang="en-GB" sz="18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Source: Total pension in Finland 2024 </a:t>
            </a:r>
            <a:br>
              <a:rPr lang="en-GB" sz="18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</a:br>
            <a:r>
              <a:rPr lang="en-GB" sz="18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How are earnings-related pensions, national pensions and taxation determined?</a:t>
            </a:r>
          </a:p>
          <a:p>
            <a:pPr>
              <a:spcAft>
                <a:spcPts val="600"/>
              </a:spcAft>
            </a:pPr>
            <a:r>
              <a:rPr lang="en-GB" sz="24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Suvi Ritola and Samuli Tuominen</a:t>
            </a:r>
          </a:p>
          <a:p>
            <a:r>
              <a:rPr lang="en-GB" sz="2400" b="0" i="0" strike="noStrike" cap="none" spc="0" baseline="0" dirty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Finnish Centre for Pensions, Reports 03/2024.</a:t>
            </a:r>
          </a:p>
          <a:p>
            <a:endParaRPr lang="fi-FI" dirty="0">
              <a:cs typeface="Calibri"/>
            </a:endParaRPr>
          </a:p>
          <a:p>
            <a:r>
              <a:rPr lang="en-GB" sz="2400" b="0" i="0" strike="noStrike" cap="none" spc="0" baseline="0" dirty="0">
                <a:solidFill>
                  <a:srgbClr val="FFFFFF"/>
                </a:solidFill>
                <a:effectLst/>
                <a:ea typeface="Calibri"/>
                <a:cs typeface="Calibri"/>
              </a:rPr>
              <a:t>Report and data: </a:t>
            </a:r>
            <a:r>
              <a:rPr lang="fi-FI" b="0" i="0" u="sng" dirty="0"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https://urn.fi/URN:NBN:fi-fe202402167597</a:t>
            </a:r>
            <a:endParaRPr lang="fi-FI" dirty="0">
              <a:cs typeface="Calibri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CF8AE2E-A109-4A41-B9AD-28477A502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1</a:t>
            </a:fld>
            <a:endParaRPr lang="fi-FI"/>
          </a:p>
        </p:txBody>
      </p:sp>
      <p:pic>
        <p:nvPicPr>
          <p:cNvPr id="3" name="Kuva 2">
            <a:extLst>
              <a:ext uri="{FF2B5EF4-FFF2-40B4-BE49-F238E27FC236}">
                <a16:creationId xmlns:a16="http://schemas.microsoft.com/office/drawing/2014/main" id="{1224C6B6-7396-B8AB-FAF4-02A3115E0C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6" b="13836"/>
          <a:stretch/>
        </p:blipFill>
        <p:spPr>
          <a:xfrm>
            <a:off x="0" y="5904256"/>
            <a:ext cx="4613105" cy="83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7347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A16D3408-1569-BDDB-FD62-3585D072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7582" y="1027785"/>
            <a:ext cx="9007246" cy="5216427"/>
          </a:xfrm>
          <a:prstGeom prst="rect">
            <a:avLst/>
          </a:prstGeom>
          <a:ln>
            <a:noFill/>
          </a:ln>
        </p:spPr>
      </p:pic>
      <p:sp>
        <p:nvSpPr>
          <p:cNvPr id="7" name="Otsikko 1">
            <a:extLst>
              <a:ext uri="{FF2B5EF4-FFF2-40B4-BE49-F238E27FC236}">
                <a16:creationId xmlns:a16="http://schemas.microsoft.com/office/drawing/2014/main" id="{8F9442EA-7532-A827-5979-0BA5233E2F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2756" y="359999"/>
            <a:ext cx="11049773" cy="13320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kern="1200">
                <a:solidFill>
                  <a:srgbClr val="0356B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Net pension income in 2014–2024, at 2024 prices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356B5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151411D-A90F-4D55-AE53-D513AEC80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10</a:t>
            </a:fld>
            <a:endParaRPr lang="fi-FI"/>
          </a:p>
        </p:txBody>
      </p:sp>
      <p:sp>
        <p:nvSpPr>
          <p:cNvPr id="2" name="Päivämäärän paikkamerkki 3">
            <a:extLst>
              <a:ext uri="{FF2B5EF4-FFF2-40B4-BE49-F238E27FC236}">
                <a16:creationId xmlns:a16="http://schemas.microsoft.com/office/drawing/2014/main" id="{7BFCB8AE-653B-FBD6-354C-F4B6296370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3890" y="6443902"/>
            <a:ext cx="1597759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11 March 2024</a:t>
            </a:r>
          </a:p>
        </p:txBody>
      </p:sp>
      <p:sp>
        <p:nvSpPr>
          <p:cNvPr id="8" name="Alatunnisteen paikkamerkki 4">
            <a:extLst>
              <a:ext uri="{FF2B5EF4-FFF2-40B4-BE49-F238E27FC236}">
                <a16:creationId xmlns:a16="http://schemas.microsoft.com/office/drawing/2014/main" id="{128050F5-8545-8C7A-7E20-D7E4BAF5A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54" y="6443902"/>
            <a:ext cx="6046162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Finnish Centre for Pensions   |</a:t>
            </a:r>
          </a:p>
        </p:txBody>
      </p:sp>
    </p:spTree>
    <p:extLst>
      <p:ext uri="{BB962C8B-B14F-4D97-AF65-F5344CB8AC3E}">
        <p14:creationId xmlns:p14="http://schemas.microsoft.com/office/powerpoint/2010/main" val="78234379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A6ABC45C-FEAA-2CB7-380E-FC5473F8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1383" y="1574145"/>
            <a:ext cx="8424937" cy="4879191"/>
          </a:xfrm>
          <a:prstGeom prst="rect">
            <a:avLst/>
          </a:prstGeom>
          <a:ln>
            <a:noFill/>
          </a:ln>
        </p:spPr>
      </p:pic>
      <p:sp>
        <p:nvSpPr>
          <p:cNvPr id="7" name="Otsikko 1">
            <a:extLst>
              <a:ext uri="{FF2B5EF4-FFF2-40B4-BE49-F238E27FC236}">
                <a16:creationId xmlns:a16="http://schemas.microsoft.com/office/drawing/2014/main" id="{8F9442EA-7532-A827-5979-0BA5233E2F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2756" y="404664"/>
            <a:ext cx="11167861" cy="13320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kern="1200">
                <a:solidFill>
                  <a:srgbClr val="0356B5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ct val="0"/>
              </a:spcAft>
              <a:defRPr/>
            </a:pP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Pension income distribution for </a:t>
            </a:r>
            <a:r>
              <a:rPr lang="en-GB" sz="2200" dirty="0">
                <a:latin typeface="Calibri"/>
                <a:ea typeface="Calibri"/>
                <a:cs typeface="Calibri"/>
              </a:rPr>
              <a:t>pension recipients residing in Finland </a:t>
            </a: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in their own right (excluding part-time pension and partial old-age pension) at 31 December 2022, and pensioner’s tax and contribution rate in 2024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356B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AB46BC9-6006-458F-A54E-CCA85C93F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3890" y="6443902"/>
            <a:ext cx="1597759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11 March 2024</a:t>
            </a: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151411D-A90F-4D55-AE53-D513AEC80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2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6B1B4E0-9E0D-40B5-8E47-203E323343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54" y="6443902"/>
            <a:ext cx="6046162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Finnish Centre for Pensions   |</a:t>
            </a:r>
          </a:p>
        </p:txBody>
      </p:sp>
    </p:spTree>
    <p:extLst>
      <p:ext uri="{BB962C8B-B14F-4D97-AF65-F5344CB8AC3E}">
        <p14:creationId xmlns:p14="http://schemas.microsoft.com/office/powerpoint/2010/main" val="68174040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1">
            <a:extLst>
              <a:ext uri="{FF2B5EF4-FFF2-40B4-BE49-F238E27FC236}">
                <a16:creationId xmlns:a16="http://schemas.microsoft.com/office/drawing/2014/main" id="{8F9442EA-7532-A827-5979-0BA5233E2F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67898" y="359999"/>
            <a:ext cx="11049773" cy="836753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kern="1200">
                <a:solidFill>
                  <a:srgbClr val="0356B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Employee’s and pensioner’s taxes and contributions in 2024 (% of income; </a:t>
            </a:r>
            <a:br>
              <a:rPr sz="2200" dirty="0"/>
            </a:b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monthly income is annual income divided by 12)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356B5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151411D-A90F-4D55-AE53-D513AEC80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3</a:t>
            </a:fld>
            <a:endParaRPr lang="fi-FI"/>
          </a:p>
        </p:txBody>
      </p:sp>
      <p:sp>
        <p:nvSpPr>
          <p:cNvPr id="2" name="Päivämäärän paikkamerkki 3">
            <a:extLst>
              <a:ext uri="{FF2B5EF4-FFF2-40B4-BE49-F238E27FC236}">
                <a16:creationId xmlns:a16="http://schemas.microsoft.com/office/drawing/2014/main" id="{F0DBC6D9-F298-B01B-886D-B20D431073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3890" y="6443902"/>
            <a:ext cx="1597759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11 March 2024</a:t>
            </a:r>
          </a:p>
        </p:txBody>
      </p:sp>
      <p:sp>
        <p:nvSpPr>
          <p:cNvPr id="8" name="Alatunnisteen paikkamerkki 4">
            <a:extLst>
              <a:ext uri="{FF2B5EF4-FFF2-40B4-BE49-F238E27FC236}">
                <a16:creationId xmlns:a16="http://schemas.microsoft.com/office/drawing/2014/main" id="{250BA947-BD13-035F-A583-F12CDD9F9F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54" y="6443902"/>
            <a:ext cx="6046162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Finnish Centre for Pensions   |</a:t>
            </a:r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2B09BC8B-38BF-677A-8C0A-06728F7401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6800" y="1270800"/>
            <a:ext cx="9014289" cy="521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17156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>
            <a:extLst>
              <a:ext uri="{FF2B5EF4-FFF2-40B4-BE49-F238E27FC236}">
                <a16:creationId xmlns:a16="http://schemas.microsoft.com/office/drawing/2014/main" id="{4471FA3C-C526-24CD-59A3-3149687BA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6175" y="1307059"/>
            <a:ext cx="9007246" cy="5216427"/>
          </a:xfrm>
          <a:prstGeom prst="rect">
            <a:avLst/>
          </a:prstGeom>
        </p:spPr>
      </p:pic>
      <p:sp>
        <p:nvSpPr>
          <p:cNvPr id="7" name="Otsikko 1">
            <a:extLst>
              <a:ext uri="{FF2B5EF4-FFF2-40B4-BE49-F238E27FC236}">
                <a16:creationId xmlns:a16="http://schemas.microsoft.com/office/drawing/2014/main" id="{8F9442EA-7532-A827-5979-0BA5233E2F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2756" y="359999"/>
            <a:ext cx="11049773" cy="13320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kern="1200">
                <a:solidFill>
                  <a:srgbClr val="0356B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Structure of pensioner’s and employee’s (53–62 </a:t>
            </a:r>
            <a:r>
              <a:rPr lang="en-GB" sz="2200" b="1" i="0" strike="noStrike" cap="none" spc="0" baseline="0" dirty="0" err="1">
                <a:solidFill>
                  <a:srgbClr val="0356B5"/>
                </a:solidFill>
                <a:effectLst/>
                <a:ea typeface="Calibri"/>
                <a:cs typeface="Calibri"/>
              </a:rPr>
              <a:t>yrs</a:t>
            </a: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) taxes and contributions in different income brackets in 2024 (% of gross income)</a:t>
            </a:r>
            <a:br>
              <a:rPr sz="2200" dirty="0"/>
            </a:b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356B5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151411D-A90F-4D55-AE53-D513AEC80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4</a:t>
            </a:fld>
            <a:endParaRPr lang="fi-FI"/>
          </a:p>
        </p:txBody>
      </p:sp>
      <p:sp>
        <p:nvSpPr>
          <p:cNvPr id="2" name="Päivämäärän paikkamerkki 3">
            <a:extLst>
              <a:ext uri="{FF2B5EF4-FFF2-40B4-BE49-F238E27FC236}">
                <a16:creationId xmlns:a16="http://schemas.microsoft.com/office/drawing/2014/main" id="{AF8670BC-D8D9-8FB1-6B1E-C5ADBDADB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3890" y="6443902"/>
            <a:ext cx="1597759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11 March 2024</a:t>
            </a:r>
          </a:p>
        </p:txBody>
      </p:sp>
      <p:sp>
        <p:nvSpPr>
          <p:cNvPr id="3" name="Alatunnisteen paikkamerkki 4">
            <a:extLst>
              <a:ext uri="{FF2B5EF4-FFF2-40B4-BE49-F238E27FC236}">
                <a16:creationId xmlns:a16="http://schemas.microsoft.com/office/drawing/2014/main" id="{4B04EAE4-5023-A238-8B1E-6CF31618D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54" y="6443902"/>
            <a:ext cx="6046162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Finnish Centre for Pensions   |</a:t>
            </a:r>
          </a:p>
        </p:txBody>
      </p:sp>
    </p:spTree>
    <p:extLst>
      <p:ext uri="{BB962C8B-B14F-4D97-AF65-F5344CB8AC3E}">
        <p14:creationId xmlns:p14="http://schemas.microsoft.com/office/powerpoint/2010/main" val="372894529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15262A48-2F83-52AF-44D5-DF914BA80C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1430" y="1360020"/>
            <a:ext cx="9024223" cy="5220000"/>
          </a:xfrm>
          <a:prstGeom prst="rect">
            <a:avLst/>
          </a:prstGeom>
        </p:spPr>
      </p:pic>
      <p:sp>
        <p:nvSpPr>
          <p:cNvPr id="7" name="Otsikko 1">
            <a:extLst>
              <a:ext uri="{FF2B5EF4-FFF2-40B4-BE49-F238E27FC236}">
                <a16:creationId xmlns:a16="http://schemas.microsoft.com/office/drawing/2014/main" id="{8F9442EA-7532-A827-5979-0BA5233E2F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2756" y="359999"/>
            <a:ext cx="11049773" cy="13320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kern="1200">
                <a:solidFill>
                  <a:srgbClr val="0356B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Structure of pensioner’s and employee’s (53–62 </a:t>
            </a:r>
            <a:r>
              <a:rPr lang="en-GB" sz="2200" b="1" i="0" strike="noStrike" cap="none" spc="0" baseline="0" dirty="0" err="1">
                <a:solidFill>
                  <a:srgbClr val="0356B5"/>
                </a:solidFill>
                <a:effectLst/>
                <a:ea typeface="Calibri"/>
                <a:cs typeface="Calibri"/>
              </a:rPr>
              <a:t>yrs</a:t>
            </a: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) taxes and contributions in different income brackets in 2024 (% of gross income)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356B5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151411D-A90F-4D55-AE53-D513AEC80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5</a:t>
            </a:fld>
            <a:endParaRPr lang="fi-FI"/>
          </a:p>
        </p:txBody>
      </p:sp>
      <p:sp>
        <p:nvSpPr>
          <p:cNvPr id="2" name="Päivämäärän paikkamerkki 3">
            <a:extLst>
              <a:ext uri="{FF2B5EF4-FFF2-40B4-BE49-F238E27FC236}">
                <a16:creationId xmlns:a16="http://schemas.microsoft.com/office/drawing/2014/main" id="{00DB4F7B-98B9-456E-AD61-1F82D39B1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3890" y="6443902"/>
            <a:ext cx="1597759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11 March 2024</a:t>
            </a:r>
          </a:p>
        </p:txBody>
      </p:sp>
      <p:sp>
        <p:nvSpPr>
          <p:cNvPr id="8" name="Alatunnisteen paikkamerkki 4">
            <a:extLst>
              <a:ext uri="{FF2B5EF4-FFF2-40B4-BE49-F238E27FC236}">
                <a16:creationId xmlns:a16="http://schemas.microsoft.com/office/drawing/2014/main" id="{3CF41B7E-C3AC-7745-1E78-D9D6EB165C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54" y="6443902"/>
            <a:ext cx="6046162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Finnish Centre for Pensions   |</a:t>
            </a:r>
          </a:p>
        </p:txBody>
      </p:sp>
    </p:spTree>
    <p:extLst>
      <p:ext uri="{BB962C8B-B14F-4D97-AF65-F5344CB8AC3E}">
        <p14:creationId xmlns:p14="http://schemas.microsoft.com/office/powerpoint/2010/main" val="83353696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7B6FCB4B-E6BE-A6FD-5086-FEBA450477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761" y="1225688"/>
            <a:ext cx="9007246" cy="5216428"/>
          </a:xfrm>
          <a:prstGeom prst="rect">
            <a:avLst/>
          </a:prstGeom>
        </p:spPr>
      </p:pic>
      <p:sp>
        <p:nvSpPr>
          <p:cNvPr id="7" name="Otsikko 1">
            <a:extLst>
              <a:ext uri="{FF2B5EF4-FFF2-40B4-BE49-F238E27FC236}">
                <a16:creationId xmlns:a16="http://schemas.microsoft.com/office/drawing/2014/main" id="{8F9442EA-7532-A827-5979-0BA5233E2F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2756" y="359999"/>
            <a:ext cx="11049773" cy="13320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kern="1200">
                <a:solidFill>
                  <a:srgbClr val="0356B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Pensioner’s and employee’s (53–62 </a:t>
            </a:r>
            <a:r>
              <a:rPr lang="en-GB" sz="2200" b="1" i="0" strike="noStrike" cap="none" spc="0" baseline="0" dirty="0" err="1">
                <a:solidFill>
                  <a:srgbClr val="0356B5"/>
                </a:solidFill>
                <a:effectLst/>
                <a:ea typeface="Calibri"/>
                <a:cs typeface="Calibri"/>
              </a:rPr>
              <a:t>yrs</a:t>
            </a: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) marginal tax rate in 2024 </a:t>
            </a:r>
            <a:br>
              <a:rPr sz="2200" dirty="0"/>
            </a:b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in different income brackets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356B5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151411D-A90F-4D55-AE53-D513AEC80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6</a:t>
            </a:fld>
            <a:endParaRPr lang="fi-FI"/>
          </a:p>
        </p:txBody>
      </p:sp>
      <p:sp>
        <p:nvSpPr>
          <p:cNvPr id="2" name="Päivämäärän paikkamerkki 3">
            <a:extLst>
              <a:ext uri="{FF2B5EF4-FFF2-40B4-BE49-F238E27FC236}">
                <a16:creationId xmlns:a16="http://schemas.microsoft.com/office/drawing/2014/main" id="{14ED485F-1F14-F945-4690-20F84EF06C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3890" y="6443902"/>
            <a:ext cx="1597759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11 March 2024</a:t>
            </a:r>
          </a:p>
        </p:txBody>
      </p:sp>
      <p:sp>
        <p:nvSpPr>
          <p:cNvPr id="8" name="Alatunnisteen paikkamerkki 4">
            <a:extLst>
              <a:ext uri="{FF2B5EF4-FFF2-40B4-BE49-F238E27FC236}">
                <a16:creationId xmlns:a16="http://schemas.microsoft.com/office/drawing/2014/main" id="{B0BFE220-297E-B0B6-41FC-3650C367F6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54" y="6443902"/>
            <a:ext cx="6046162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Finnish Centre for Pensions   |</a:t>
            </a:r>
          </a:p>
        </p:txBody>
      </p:sp>
    </p:spTree>
    <p:extLst>
      <p:ext uri="{BB962C8B-B14F-4D97-AF65-F5344CB8AC3E}">
        <p14:creationId xmlns:p14="http://schemas.microsoft.com/office/powerpoint/2010/main" val="58202475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00DD5E85-DA7B-44F9-CE80-BAF1F3436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7582" y="1027785"/>
            <a:ext cx="9445464" cy="5470216"/>
          </a:xfrm>
          <a:prstGeom prst="rect">
            <a:avLst/>
          </a:prstGeom>
          <a:ln>
            <a:noFill/>
          </a:ln>
        </p:spPr>
      </p:pic>
      <p:sp>
        <p:nvSpPr>
          <p:cNvPr id="7" name="Otsikko 1">
            <a:extLst>
              <a:ext uri="{FF2B5EF4-FFF2-40B4-BE49-F238E27FC236}">
                <a16:creationId xmlns:a16="http://schemas.microsoft.com/office/drawing/2014/main" id="{8F9442EA-7532-A827-5979-0BA5233E2F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2756" y="359999"/>
            <a:ext cx="11049773" cy="13320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kern="1200">
                <a:solidFill>
                  <a:srgbClr val="0356B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Total pension income in 2024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fi-FI" sz="2200" b="1" i="0" u="none" strike="noStrike" kern="1200" cap="none" spc="0" normalizeH="0" baseline="0" noProof="0" dirty="0">
                <a:ln>
                  <a:noFill/>
                </a:ln>
                <a:solidFill>
                  <a:srgbClr val="0356B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356B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151411D-A90F-4D55-AE53-D513AEC80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7</a:t>
            </a:fld>
            <a:endParaRPr lang="fi-FI"/>
          </a:p>
        </p:txBody>
      </p:sp>
      <p:sp>
        <p:nvSpPr>
          <p:cNvPr id="2" name="Päivämäärän paikkamerkki 3">
            <a:extLst>
              <a:ext uri="{FF2B5EF4-FFF2-40B4-BE49-F238E27FC236}">
                <a16:creationId xmlns:a16="http://schemas.microsoft.com/office/drawing/2014/main" id="{A427AD8D-FADC-FB15-0073-F49A9D8ACC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3890" y="6443902"/>
            <a:ext cx="1597759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11 March 2024</a:t>
            </a:r>
          </a:p>
        </p:txBody>
      </p:sp>
      <p:sp>
        <p:nvSpPr>
          <p:cNvPr id="8" name="Alatunnisteen paikkamerkki 4">
            <a:extLst>
              <a:ext uri="{FF2B5EF4-FFF2-40B4-BE49-F238E27FC236}">
                <a16:creationId xmlns:a16="http://schemas.microsoft.com/office/drawing/2014/main" id="{5BAD00BB-97E4-53D7-1D07-75ADB08ED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54" y="6443902"/>
            <a:ext cx="6046162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Finnish Centre for Pensions   |</a:t>
            </a:r>
          </a:p>
        </p:txBody>
      </p:sp>
    </p:spTree>
    <p:extLst>
      <p:ext uri="{BB962C8B-B14F-4D97-AF65-F5344CB8AC3E}">
        <p14:creationId xmlns:p14="http://schemas.microsoft.com/office/powerpoint/2010/main" val="150482561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9AD6F1E1-3828-E98B-0E6D-47F386740A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2181" y="1027671"/>
            <a:ext cx="9504259" cy="5497673"/>
          </a:xfrm>
          <a:prstGeom prst="rect">
            <a:avLst/>
          </a:prstGeom>
          <a:ln>
            <a:noFill/>
          </a:ln>
        </p:spPr>
      </p:pic>
      <p:sp>
        <p:nvSpPr>
          <p:cNvPr id="7" name="Otsikko 1">
            <a:extLst>
              <a:ext uri="{FF2B5EF4-FFF2-40B4-BE49-F238E27FC236}">
                <a16:creationId xmlns:a16="http://schemas.microsoft.com/office/drawing/2014/main" id="{8F9442EA-7532-A827-5979-0BA5233E2F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2756" y="359999"/>
            <a:ext cx="11049773" cy="13320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kern="1200">
                <a:solidFill>
                  <a:srgbClr val="0356B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sz="24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Earnings-related pension, national pension, guarantee pension and housing allowance in 2024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fi-FI" sz="2200" b="1" i="0" u="none" strike="noStrike" kern="1200" cap="none" spc="0" normalizeH="0" baseline="0" noProof="0" dirty="0">
                <a:ln>
                  <a:noFill/>
                </a:ln>
                <a:solidFill>
                  <a:srgbClr val="0356B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356B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151411D-A90F-4D55-AE53-D513AEC80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8</a:t>
            </a:fld>
            <a:endParaRPr lang="fi-FI"/>
          </a:p>
        </p:txBody>
      </p:sp>
      <p:sp>
        <p:nvSpPr>
          <p:cNvPr id="2" name="Päivämäärän paikkamerkki 3">
            <a:extLst>
              <a:ext uri="{FF2B5EF4-FFF2-40B4-BE49-F238E27FC236}">
                <a16:creationId xmlns:a16="http://schemas.microsoft.com/office/drawing/2014/main" id="{B5A0CFD0-F8B4-FA8C-967F-2E10DD6E6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3890" y="6443902"/>
            <a:ext cx="1597759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11 March 2024</a:t>
            </a:r>
          </a:p>
        </p:txBody>
      </p:sp>
      <p:sp>
        <p:nvSpPr>
          <p:cNvPr id="8" name="Alatunnisteen paikkamerkki 4">
            <a:extLst>
              <a:ext uri="{FF2B5EF4-FFF2-40B4-BE49-F238E27FC236}">
                <a16:creationId xmlns:a16="http://schemas.microsoft.com/office/drawing/2014/main" id="{77FB52F0-F31D-3A17-AC4C-8B84C8ED3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54" y="6443902"/>
            <a:ext cx="6046162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Finnish Centre for Pensions   |</a:t>
            </a:r>
          </a:p>
        </p:txBody>
      </p:sp>
    </p:spTree>
    <p:extLst>
      <p:ext uri="{BB962C8B-B14F-4D97-AF65-F5344CB8AC3E}">
        <p14:creationId xmlns:p14="http://schemas.microsoft.com/office/powerpoint/2010/main" val="330094494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>
            <a:extLst>
              <a:ext uri="{FF2B5EF4-FFF2-40B4-BE49-F238E27FC236}">
                <a16:creationId xmlns:a16="http://schemas.microsoft.com/office/drawing/2014/main" id="{D66D43B5-1254-E6E7-EDA7-AE24B8535F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9740" y="1012394"/>
            <a:ext cx="8032512" cy="5431508"/>
          </a:xfrm>
          <a:prstGeom prst="rect">
            <a:avLst/>
          </a:prstGeom>
          <a:ln>
            <a:noFill/>
          </a:ln>
        </p:spPr>
      </p:pic>
      <p:sp>
        <p:nvSpPr>
          <p:cNvPr id="7" name="Otsikko 1">
            <a:extLst>
              <a:ext uri="{FF2B5EF4-FFF2-40B4-BE49-F238E27FC236}">
                <a16:creationId xmlns:a16="http://schemas.microsoft.com/office/drawing/2014/main" id="{8F9442EA-7532-A827-5979-0BA5233E2FD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72756" y="359999"/>
            <a:ext cx="11049773" cy="133200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kern="1200">
                <a:solidFill>
                  <a:srgbClr val="0356B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sz="2200" b="1" i="0" strike="noStrike" cap="none" spc="0" baseline="0" dirty="0">
                <a:solidFill>
                  <a:srgbClr val="0356B5"/>
                </a:solidFill>
                <a:effectLst/>
                <a:ea typeface="Calibri"/>
                <a:cs typeface="Calibri"/>
              </a:rPr>
              <a:t>Gross and net pension, amount €/month and % of wage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fi-FI" sz="2200" b="1" i="0" u="none" strike="noStrike" kern="1200" cap="none" spc="0" normalizeH="0" baseline="0" noProof="0" dirty="0">
                <a:ln>
                  <a:noFill/>
                </a:ln>
                <a:solidFill>
                  <a:srgbClr val="0356B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356B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1151411D-A90F-4D55-AE53-D513AEC80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D8D75-17F6-474C-8CC8-AD93DCE1F39D}" type="slidenum">
              <a:rPr lang="fi-FI" smtClean="0"/>
              <a:t>9</a:t>
            </a:fld>
            <a:endParaRPr lang="fi-FI"/>
          </a:p>
        </p:txBody>
      </p:sp>
      <p:sp>
        <p:nvSpPr>
          <p:cNvPr id="2" name="Päivämäärän paikkamerkki 3">
            <a:extLst>
              <a:ext uri="{FF2B5EF4-FFF2-40B4-BE49-F238E27FC236}">
                <a16:creationId xmlns:a16="http://schemas.microsoft.com/office/drawing/2014/main" id="{79ABC64D-F5E2-5022-303D-48F672217B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93890" y="6443902"/>
            <a:ext cx="1597759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11 March 2024</a:t>
            </a:r>
          </a:p>
        </p:txBody>
      </p:sp>
      <p:sp>
        <p:nvSpPr>
          <p:cNvPr id="8" name="Alatunnisteen paikkamerkki 4">
            <a:extLst>
              <a:ext uri="{FF2B5EF4-FFF2-40B4-BE49-F238E27FC236}">
                <a16:creationId xmlns:a16="http://schemas.microsoft.com/office/drawing/2014/main" id="{5EA356EF-6042-A944-D4D9-8CD822FF2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94254" y="6443902"/>
            <a:ext cx="6046162" cy="324000"/>
          </a:xfrm>
        </p:spPr>
        <p:txBody>
          <a:bodyPr/>
          <a:lstStyle/>
          <a:p>
            <a:r>
              <a:rPr lang="en-GB" sz="1300" b="0" i="0" strike="noStrike" cap="none" spc="0" baseline="0" dirty="0">
                <a:solidFill>
                  <a:srgbClr val="0356B5"/>
                </a:solidFill>
                <a:effectLst/>
                <a:latin typeface="Calibri"/>
                <a:ea typeface="Calibri"/>
                <a:cs typeface="Calibri"/>
              </a:rPr>
              <a:t>Finnish Centre for Pensions   |</a:t>
            </a:r>
          </a:p>
        </p:txBody>
      </p:sp>
    </p:spTree>
    <p:extLst>
      <p:ext uri="{BB962C8B-B14F-4D97-AF65-F5344CB8AC3E}">
        <p14:creationId xmlns:p14="http://schemas.microsoft.com/office/powerpoint/2010/main" val="113498675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ETK_teema">
  <a:themeElements>
    <a:clrScheme name="ETK_väri">
      <a:dk1>
        <a:sysClr val="windowText" lastClr="000000"/>
      </a:dk1>
      <a:lt1>
        <a:sysClr val="window" lastClr="FFFFFF"/>
      </a:lt1>
      <a:dk2>
        <a:srgbClr val="0356B5"/>
      </a:dk2>
      <a:lt2>
        <a:srgbClr val="02B7FA"/>
      </a:lt2>
      <a:accent1>
        <a:srgbClr val="0356B5"/>
      </a:accent1>
      <a:accent2>
        <a:srgbClr val="02B7FA"/>
      </a:accent2>
      <a:accent3>
        <a:srgbClr val="BBBBBB"/>
      </a:accent3>
      <a:accent4>
        <a:srgbClr val="808080"/>
      </a:accent4>
      <a:accent5>
        <a:srgbClr val="F9A106"/>
      </a:accent5>
      <a:accent6>
        <a:srgbClr val="039393"/>
      </a:accent6>
      <a:hlink>
        <a:srgbClr val="0000FF"/>
      </a:hlink>
      <a:folHlink>
        <a:srgbClr val="7030A0"/>
      </a:folHlink>
    </a:clrScheme>
    <a:fontScheme name="ETK_fontti">
      <a:majorFont>
        <a:latin typeface="Calibri"/>
        <a:ea typeface="Calibri"/>
        <a:cs typeface="Arial"/>
      </a:majorFont>
      <a:minorFont>
        <a:latin typeface="Calibri"/>
        <a:ea typeface="Calibri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black">
        <a:ln>
          <a:solidFill>
            <a:schemeClr val="tx1"/>
          </a:solidFill>
        </a:ln>
      </a:spPr>
      <a:bodyPr rtlCol="0" anchor="ctr"/>
      <a:lstStyle>
        <a:defPPr algn="ctr">
          <a:defRPr sz="22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2200" dirty="0" err="1" smtClean="0"/>
        </a:defPPr>
      </a:lstStyle>
    </a:txDef>
  </a:objectDefaults>
  <a:extraClrSchemeLst/>
  <a:custClrLst>
    <a:custClr name="ETK 1">
      <a:srgbClr val="0356B5"/>
    </a:custClr>
    <a:custClr name="ETK 2">
      <a:srgbClr val="02B7FA"/>
    </a:custClr>
    <a:custClr name="ETK 3">
      <a:srgbClr val="BBBBBB"/>
    </a:custClr>
    <a:custClr name="ETK 4">
      <a:srgbClr val="808080"/>
    </a:custClr>
    <a:custClr name="ETK 5">
      <a:srgbClr val="F9A106"/>
    </a:custClr>
    <a:custClr name="ETK 6">
      <a:srgbClr val="039393"/>
    </a:custClr>
    <a:custClr name="ETK 7">
      <a:srgbClr val="1A6C37"/>
    </a:custClr>
    <a:custClr name="ETK 8">
      <a:srgbClr val="66A400"/>
    </a:custClr>
    <a:custClr name="ETK 9">
      <a:srgbClr val="E32D00"/>
    </a:custClr>
    <a:custClr name="ETK 10">
      <a:srgbClr val="E0068C"/>
    </a:custClr>
    <a:custClr name="ETK 11">
      <a:srgbClr val="689AD3"/>
    </a:custClr>
    <a:custClr name="ETK 12">
      <a:srgbClr val="CDDDF0"/>
    </a:custClr>
    <a:custClr name="ETK 13">
      <a:srgbClr val="67D4FC"/>
    </a:custClr>
    <a:custClr name="ETK 14">
      <a:srgbClr val="CCF1FE"/>
    </a:custClr>
    <a:custClr name="ETK 15">
      <a:srgbClr val="0000FF"/>
    </a:custClr>
    <a:custClr name="ETK 16">
      <a:srgbClr val="7030A0"/>
    </a:custClr>
  </a:custClrLst>
  <a:extLst>
    <a:ext uri="{05A4C25C-085E-4340-85A3-A5531E510DB2}">
      <thm15:themeFamily xmlns:thm15="http://schemas.microsoft.com/office/thememl/2012/main" name="Blank.potx" id="{5E2F46A5-491E-4E06-8301-F7DD9D2E35F7}" vid="{BDD1880A-A148-42FE-A0B1-B3BE6741AE2F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55f4e3e-0aa9-43b6-9f6b-2003859a3212">
      <Terms xmlns="http://schemas.microsoft.com/office/infopath/2007/PartnerControls"/>
    </lcf76f155ced4ddcb4097134ff3c332f>
    <TaxCatchAll xmlns="ec8d0eec-cb51-48b7-9344-6de60b1b0a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DB548D741FC5AF40805074F3F9488DE4" ma:contentTypeVersion="18" ma:contentTypeDescription="Luo uusi asiakirja." ma:contentTypeScope="" ma:versionID="b83d4ce76a02d603aa789b631bcd5b96">
  <xsd:schema xmlns:xsd="http://www.w3.org/2001/XMLSchema" xmlns:xs="http://www.w3.org/2001/XMLSchema" xmlns:p="http://schemas.microsoft.com/office/2006/metadata/properties" xmlns:ns2="e55f4e3e-0aa9-43b6-9f6b-2003859a3212" xmlns:ns3="ec8d0eec-cb51-48b7-9344-6de60b1b0aa5" targetNamespace="http://schemas.microsoft.com/office/2006/metadata/properties" ma:root="true" ma:fieldsID="66ee41ead7c79cd12ac2756c095a7df4" ns2:_="" ns3:_="">
    <xsd:import namespace="e55f4e3e-0aa9-43b6-9f6b-2003859a3212"/>
    <xsd:import namespace="ec8d0eec-cb51-48b7-9344-6de60b1b0a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5f4e3e-0aa9-43b6-9f6b-2003859a32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Kuvien tunnisteet" ma:readOnly="false" ma:fieldId="{5cf76f15-5ced-4ddc-b409-7134ff3c332f}" ma:taxonomyMulti="true" ma:sspId="93e2b1fb-1eaf-45ac-9b78-5eb6500d82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8d0eec-cb51-48b7-9344-6de60b1b0aa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4dfbcb1-5a2b-4386-a2db-d631bbcb5966}" ma:internalName="TaxCatchAll" ma:showField="CatchAllData" ma:web="ec8d0eec-cb51-48b7-9344-6de60b1b0aa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BC6B89-7DCE-49F7-9BB9-3AD667CCD4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51DD26-6FE7-4CC1-BE22-2CBA86BBA036}">
  <ds:schemaRefs>
    <ds:schemaRef ds:uri="http://www.w3.org/XML/1998/namespace"/>
    <ds:schemaRef ds:uri="http://purl.org/dc/elements/1.1/"/>
    <ds:schemaRef ds:uri="ec8d0eec-cb51-48b7-9344-6de60b1b0aa5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e55f4e3e-0aa9-43b6-9f6b-2003859a3212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F7E96C4-3E94-45E0-B059-90454518AE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5f4e3e-0aa9-43b6-9f6b-2003859a3212"/>
    <ds:schemaRef ds:uri="ec8d0eec-cb51-48b7-9344-6de60b1b0a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299</Words>
  <Application>Microsoft Office PowerPoint</Application>
  <PresentationFormat>Laajakuva</PresentationFormat>
  <Paragraphs>46</Paragraphs>
  <Slides>10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10</vt:i4>
      </vt:variant>
    </vt:vector>
  </HeadingPairs>
  <TitlesOfParts>
    <vt:vector size="14" baseType="lpstr">
      <vt:lpstr>Arial</vt:lpstr>
      <vt:lpstr>Calibri</vt:lpstr>
      <vt:lpstr>Verdana</vt:lpstr>
      <vt:lpstr>ETK_teema</vt:lpstr>
      <vt:lpstr>Total pension 2024   </vt:lpstr>
      <vt:lpstr>Pension income distribution for pension recipients residing in Finland in their own right (excluding part-time pension and partial old-age pension) at 31 December 2022, and pensioner’s tax and contribution rate in 2024</vt:lpstr>
      <vt:lpstr>Employee’s and pensioner’s taxes and contributions in 2024 (% of income;  monthly income is annual income divided by 12)</vt:lpstr>
      <vt:lpstr>Structure of pensioner’s and employee’s (53–62 yrs) taxes and contributions in different income brackets in 2024 (% of gross income) </vt:lpstr>
      <vt:lpstr>Structure of pensioner’s and employee’s (53–62 yrs) taxes and contributions in different income brackets in 2024 (% of gross income)</vt:lpstr>
      <vt:lpstr>Pensioner’s and employee’s (53–62 yrs) marginal tax rate in 2024  in different income brackets</vt:lpstr>
      <vt:lpstr>Total pension income in 2024  </vt:lpstr>
      <vt:lpstr>Earnings-related pension, national pension, guarantee pension and housing allowance in 2024  </vt:lpstr>
      <vt:lpstr>Gross and net pension, amount €/month and % of wage  </vt:lpstr>
      <vt:lpstr>Net pension income in 2014–2024, at 2024 prices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Total Pension 2024 Slide attachment</dc:title>
  <cp:revision>14</cp:revision>
  <dcterms:created xsi:type="dcterms:W3CDTF">2024-01-30T08:44:20Z</dcterms:created>
  <dcterms:modified xsi:type="dcterms:W3CDTF">2024-03-11T08:45:10Z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0x010100DB548D741FC5AF40805074F3F9488DE4</vt:lpwstr>
  </property>
  <property fmtid="{D5CDD505-2E9C-101B-9397-08002B2CF9AE}" pid="3" name="MediaServiceImageTags">
    <vt:lpwstr/>
  </property>
</Properties>
</file>